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506" r:id="rId2"/>
    <p:sldId id="50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D558"/>
    <a:srgbClr val="529194"/>
    <a:srgbClr val="8BBDBF"/>
    <a:srgbClr val="464646"/>
    <a:srgbClr val="152E65"/>
    <a:srgbClr val="0C236E"/>
    <a:srgbClr val="1B2967"/>
    <a:srgbClr val="3F7173"/>
    <a:srgbClr val="62B1B4"/>
    <a:srgbClr val="632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173" autoAdjust="0"/>
  </p:normalViewPr>
  <p:slideViewPr>
    <p:cSldViewPr snapToGrid="0" snapToObjects="1">
      <p:cViewPr varScale="1">
        <p:scale>
          <a:sx n="47" d="100"/>
          <a:sy n="47" d="100"/>
        </p:scale>
        <p:origin x="242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28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2185E-A6B9-3A4A-80C6-BEFAB7916D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B9A39-1421-E241-9DE6-2E5DC179EC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97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6B9A39-1421-E241-9DE6-2E5DC179EC6A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42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6B9A39-1421-E241-9DE6-2E5DC179EC6A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92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15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33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0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9906000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614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712688" y="2733575"/>
            <a:ext cx="830879" cy="213361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931627" y="4867190"/>
            <a:ext cx="830879" cy="213361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136207" y="7000805"/>
            <a:ext cx="830879" cy="213361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93749" y="599960"/>
            <a:ext cx="830879" cy="213361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428325" cy="9906000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1351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7"/>
          <p:cNvSpPr>
            <a:spLocks noGrp="1"/>
          </p:cNvSpPr>
          <p:nvPr>
            <p:ph type="pic" sz="quarter" idx="10"/>
          </p:nvPr>
        </p:nvSpPr>
        <p:spPr>
          <a:xfrm>
            <a:off x="3429675" y="0"/>
            <a:ext cx="3428325" cy="9906000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4950400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3818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7"/>
          <p:cNvSpPr>
            <a:spLocks noGrp="1"/>
          </p:cNvSpPr>
          <p:nvPr>
            <p:ph type="pic" sz="quarter" idx="10"/>
          </p:nvPr>
        </p:nvSpPr>
        <p:spPr>
          <a:xfrm>
            <a:off x="0" y="4955600"/>
            <a:ext cx="6858000" cy="4950400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4003" y="3413133"/>
            <a:ext cx="1199320" cy="307973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36184" y="3413133"/>
            <a:ext cx="1199320" cy="307973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5229641" y="3413133"/>
            <a:ext cx="1199320" cy="307973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631822" y="3413133"/>
            <a:ext cx="1199320" cy="3079735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295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42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9906000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  <p:sp>
        <p:nvSpPr>
          <p:cNvPr id="7" name="Espaço Reservado para Imagem 7"/>
          <p:cNvSpPr>
            <a:spLocks noGrp="1"/>
          </p:cNvSpPr>
          <p:nvPr>
            <p:ph type="pic" sz="quarter" idx="11"/>
          </p:nvPr>
        </p:nvSpPr>
        <p:spPr>
          <a:xfrm>
            <a:off x="436184" y="2680889"/>
            <a:ext cx="1199320" cy="4381722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21"/>
          </p:nvPr>
        </p:nvSpPr>
        <p:spPr>
          <a:xfrm>
            <a:off x="2034796" y="2680889"/>
            <a:ext cx="1199320" cy="4381722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  <p:sp>
        <p:nvSpPr>
          <p:cNvPr id="9" name="Espaço Reservado para Imagem 7"/>
          <p:cNvSpPr>
            <a:spLocks noGrp="1"/>
          </p:cNvSpPr>
          <p:nvPr>
            <p:ph type="pic" sz="quarter" idx="22"/>
          </p:nvPr>
        </p:nvSpPr>
        <p:spPr>
          <a:xfrm>
            <a:off x="3633410" y="2680889"/>
            <a:ext cx="1199320" cy="4381722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  <p:sp>
        <p:nvSpPr>
          <p:cNvPr id="10" name="Espaço Reservado para Imagem 7"/>
          <p:cNvSpPr>
            <a:spLocks noGrp="1"/>
          </p:cNvSpPr>
          <p:nvPr>
            <p:ph type="pic" sz="quarter" idx="20"/>
          </p:nvPr>
        </p:nvSpPr>
        <p:spPr>
          <a:xfrm>
            <a:off x="5232022" y="2680889"/>
            <a:ext cx="1199320" cy="4381722"/>
          </a:xfrm>
        </p:spPr>
        <p:txBody>
          <a:bodyPr/>
          <a:lstStyle/>
          <a:p>
            <a:pPr marL="128586" marR="0" lvl="0" indent="-128586" algn="l" defTabSz="51434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575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78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39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77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70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5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98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4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56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819B-15DD-CF46-975A-F7A37DA2762C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6B5C1-ADA6-CF4F-86DF-25FD2B32B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89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656" r:id="rId13"/>
    <p:sldLayoutId id="2147483650" r:id="rId14"/>
    <p:sldLayoutId id="2147483651" r:id="rId15"/>
    <p:sldLayoutId id="2147483654" r:id="rId16"/>
    <p:sldLayoutId id="2147483655" r:id="rId17"/>
    <p:sldLayoutId id="2147483657" r:id="rId18"/>
    <p:sldLayoutId id="2147483660" r:id="rId1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26">
            <a:extLst>
              <a:ext uri="{FF2B5EF4-FFF2-40B4-BE49-F238E27FC236}">
                <a16:creationId xmlns:a16="http://schemas.microsoft.com/office/drawing/2014/main" id="{7738CB3C-D8D6-4F06-B7E9-EFE9C16C0EC8}"/>
              </a:ext>
            </a:extLst>
          </p:cNvPr>
          <p:cNvSpPr txBox="1"/>
          <p:nvPr/>
        </p:nvSpPr>
        <p:spPr>
          <a:xfrm>
            <a:off x="1304442" y="1437860"/>
            <a:ext cx="432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529194"/>
                </a:solidFill>
                <a:latin typeface="Adobe Clean" panose="020B0503020404020204" pitchFamily="34" charset="0"/>
              </a:rPr>
              <a:t>Programas</a:t>
            </a:r>
            <a:endParaRPr lang="pt-BR" dirty="0">
              <a:solidFill>
                <a:srgbClr val="529194"/>
              </a:solidFill>
              <a:latin typeface="Adobe Clean" panose="020B0503020404020204" pitchFamily="34" charset="0"/>
            </a:endParaRPr>
          </a:p>
        </p:txBody>
      </p:sp>
      <p:grpSp>
        <p:nvGrpSpPr>
          <p:cNvPr id="128" name="Agrupar 127">
            <a:extLst>
              <a:ext uri="{FF2B5EF4-FFF2-40B4-BE49-F238E27FC236}">
                <a16:creationId xmlns:a16="http://schemas.microsoft.com/office/drawing/2014/main" id="{4121233E-01F0-4BDC-BF65-5F10FDB9132D}"/>
              </a:ext>
            </a:extLst>
          </p:cNvPr>
          <p:cNvGrpSpPr/>
          <p:nvPr/>
        </p:nvGrpSpPr>
        <p:grpSpPr>
          <a:xfrm>
            <a:off x="733425" y="2250395"/>
            <a:ext cx="5389686" cy="1721049"/>
            <a:chOff x="870176" y="827382"/>
            <a:chExt cx="7160927" cy="1721049"/>
          </a:xfrm>
        </p:grpSpPr>
        <p:sp>
          <p:nvSpPr>
            <p:cNvPr id="129" name="CaixaDeTexto 128">
              <a:extLst>
                <a:ext uri="{FF2B5EF4-FFF2-40B4-BE49-F238E27FC236}">
                  <a16:creationId xmlns:a16="http://schemas.microsoft.com/office/drawing/2014/main" id="{9948A94B-29A8-428E-959A-8AB1468F6B56}"/>
                </a:ext>
              </a:extLst>
            </p:cNvPr>
            <p:cNvSpPr txBox="1"/>
            <p:nvPr/>
          </p:nvSpPr>
          <p:spPr>
            <a:xfrm>
              <a:off x="1975320" y="827382"/>
              <a:ext cx="49440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tabLst>
                  <a:tab pos="457200" algn="l"/>
                </a:tabLst>
              </a:pPr>
              <a:r>
                <a:rPr lang="pt-BR" sz="1600" dirty="0">
                  <a:solidFill>
                    <a:schemeClr val="bg2">
                      <a:lumMod val="50000"/>
                    </a:schemeClr>
                  </a:solidFill>
                  <a:effectLst/>
                  <a:latin typeface="Adobe Clean" panose="020B0503020404020204"/>
                  <a:ea typeface="Cambria" panose="02040503050406030204" pitchFamily="18" charset="0"/>
                  <a:cs typeface="Cambria" panose="02040503050406030204" pitchFamily="18" charset="0"/>
                </a:rPr>
                <a:t>1. </a:t>
              </a:r>
              <a:r>
                <a:rPr lang="pt-BR" sz="1600" dirty="0">
                  <a:solidFill>
                    <a:schemeClr val="bg2">
                      <a:lumMod val="50000"/>
                    </a:schemeClr>
                  </a:solidFill>
                  <a:latin typeface="Adobe Clean" panose="020B0503020404020204"/>
                  <a:ea typeface="Cambria" panose="02040503050406030204" pitchFamily="18" charset="0"/>
                  <a:cs typeface="Cambria" panose="02040503050406030204" pitchFamily="18" charset="0"/>
                </a:rPr>
                <a:t>Programa </a:t>
              </a:r>
              <a:r>
                <a:rPr lang="pt-BR" sz="1600" dirty="0">
                  <a:solidFill>
                    <a:schemeClr val="bg2">
                      <a:lumMod val="50000"/>
                    </a:schemeClr>
                  </a:solidFill>
                  <a:effectLst/>
                  <a:latin typeface="Adobe Clean" panose="020B0503020404020204"/>
                  <a:ea typeface="Cambria" panose="02040503050406030204" pitchFamily="18" charset="0"/>
                  <a:cs typeface="Cambria" panose="02040503050406030204" pitchFamily="18" charset="0"/>
                </a:rPr>
                <a:t>Empresa Amiga da Justiça</a:t>
              </a:r>
            </a:p>
          </p:txBody>
        </p:sp>
        <p:sp>
          <p:nvSpPr>
            <p:cNvPr id="130" name="CaixaDeTexto 129">
              <a:extLst>
                <a:ext uri="{FF2B5EF4-FFF2-40B4-BE49-F238E27FC236}">
                  <a16:creationId xmlns:a16="http://schemas.microsoft.com/office/drawing/2014/main" id="{E62F9331-2EA7-46C7-90DA-43DF345AE889}"/>
                </a:ext>
              </a:extLst>
            </p:cNvPr>
            <p:cNvSpPr txBox="1"/>
            <p:nvPr/>
          </p:nvSpPr>
          <p:spPr>
            <a:xfrm>
              <a:off x="870176" y="1196843"/>
              <a:ext cx="7160927" cy="13515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pt-BR" sz="1400" dirty="0">
                  <a:solidFill>
                    <a:schemeClr val="bg2">
                      <a:lumMod val="50000"/>
                    </a:schemeClr>
                  </a:solidFill>
                  <a:latin typeface="Adobe Clean" panose="020B0503020404020204"/>
                </a:rPr>
                <a:t>Parceria entre as Empresas e o Tribunal de Justiça do Amazonas visando à redução do estoque processual e estímulo dos métodos adequados de resolução de conflitos, concretizando assim um Pacto de Mediação. Reconhecimento por meio do “Selo Empresa Amiga da Justiça”.</a:t>
              </a:r>
            </a:p>
          </p:txBody>
        </p:sp>
        <p:sp>
          <p:nvSpPr>
            <p:cNvPr id="131" name="Listra Diagonal 130">
              <a:extLst>
                <a:ext uri="{FF2B5EF4-FFF2-40B4-BE49-F238E27FC236}">
                  <a16:creationId xmlns:a16="http://schemas.microsoft.com/office/drawing/2014/main" id="{1503BC49-C17C-48DB-BE9B-4E962798ADDB}"/>
                </a:ext>
              </a:extLst>
            </p:cNvPr>
            <p:cNvSpPr/>
            <p:nvPr/>
          </p:nvSpPr>
          <p:spPr>
            <a:xfrm rot="10960755">
              <a:off x="2194206" y="1043769"/>
              <a:ext cx="4504850" cy="132969"/>
            </a:xfrm>
            <a:prstGeom prst="diagStripe">
              <a:avLst/>
            </a:prstGeom>
            <a:solidFill>
              <a:srgbClr val="EF7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 dirty="0">
                <a:solidFill>
                  <a:schemeClr val="tx1"/>
                </a:solidFill>
                <a:latin typeface="Adobe Clean" panose="020B0503020404020204"/>
              </a:endParaRPr>
            </a:p>
          </p:txBody>
        </p:sp>
      </p:grpSp>
      <p:grpSp>
        <p:nvGrpSpPr>
          <p:cNvPr id="132" name="Agrupar 131">
            <a:extLst>
              <a:ext uri="{FF2B5EF4-FFF2-40B4-BE49-F238E27FC236}">
                <a16:creationId xmlns:a16="http://schemas.microsoft.com/office/drawing/2014/main" id="{F9B32130-C5C0-4C3C-B238-1A00D6FC3DA9}"/>
              </a:ext>
            </a:extLst>
          </p:cNvPr>
          <p:cNvGrpSpPr/>
          <p:nvPr/>
        </p:nvGrpSpPr>
        <p:grpSpPr>
          <a:xfrm>
            <a:off x="2169827" y="4331618"/>
            <a:ext cx="2554583" cy="349207"/>
            <a:chOff x="2285605" y="1117604"/>
            <a:chExt cx="1817689" cy="349207"/>
          </a:xfrm>
        </p:grpSpPr>
        <p:sp>
          <p:nvSpPr>
            <p:cNvPr id="133" name="Listra Diagonal 132">
              <a:extLst>
                <a:ext uri="{FF2B5EF4-FFF2-40B4-BE49-F238E27FC236}">
                  <a16:creationId xmlns:a16="http://schemas.microsoft.com/office/drawing/2014/main" id="{E2538163-4E26-45CB-98D9-06C8CBE05168}"/>
                </a:ext>
              </a:extLst>
            </p:cNvPr>
            <p:cNvSpPr/>
            <p:nvPr/>
          </p:nvSpPr>
          <p:spPr>
            <a:xfrm rot="10960755">
              <a:off x="2503547" y="1355018"/>
              <a:ext cx="1361769" cy="111793"/>
            </a:xfrm>
            <a:prstGeom prst="diagStripe">
              <a:avLst/>
            </a:prstGeom>
            <a:solidFill>
              <a:srgbClr val="EF7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 dirty="0">
                <a:solidFill>
                  <a:schemeClr val="tx1"/>
                </a:solidFill>
                <a:latin typeface="Adobe Clean" panose="020B0503020404020204"/>
              </a:endParaRPr>
            </a:p>
          </p:txBody>
        </p:sp>
        <p:sp>
          <p:nvSpPr>
            <p:cNvPr id="134" name="CaixaDeTexto 133">
              <a:extLst>
                <a:ext uri="{FF2B5EF4-FFF2-40B4-BE49-F238E27FC236}">
                  <a16:creationId xmlns:a16="http://schemas.microsoft.com/office/drawing/2014/main" id="{8A0C52B0-FA17-4419-899D-4975B15B82E4}"/>
                </a:ext>
              </a:extLst>
            </p:cNvPr>
            <p:cNvSpPr txBox="1"/>
            <p:nvPr/>
          </p:nvSpPr>
          <p:spPr>
            <a:xfrm>
              <a:off x="2285605" y="1117604"/>
              <a:ext cx="18176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tabLst>
                  <a:tab pos="457200" algn="l"/>
                </a:tabLst>
              </a:pPr>
              <a:r>
                <a:rPr lang="pt-BR" sz="1600" dirty="0">
                  <a:solidFill>
                    <a:schemeClr val="bg2">
                      <a:lumMod val="50000"/>
                    </a:schemeClr>
                  </a:solidFill>
                  <a:latin typeface="Adobe Clean" panose="020B0503020404020204"/>
                  <a:ea typeface="Cambria" panose="02040503050406030204" pitchFamily="18" charset="0"/>
                  <a:cs typeface="Cambria" panose="02040503050406030204" pitchFamily="18" charset="0"/>
                </a:rPr>
                <a:t>2. Programa Puxirum</a:t>
              </a:r>
              <a:endParaRPr lang="pt-BR" sz="1600" dirty="0">
                <a:solidFill>
                  <a:schemeClr val="bg2">
                    <a:lumMod val="50000"/>
                  </a:schemeClr>
                </a:solidFill>
                <a:effectLst/>
                <a:latin typeface="Adobe Clean" panose="020B0503020404020204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</p:grpSp>
      <p:sp>
        <p:nvSpPr>
          <p:cNvPr id="135" name="CaixaDeTexto 134">
            <a:extLst>
              <a:ext uri="{FF2B5EF4-FFF2-40B4-BE49-F238E27FC236}">
                <a16:creationId xmlns:a16="http://schemas.microsoft.com/office/drawing/2014/main" id="{66EB2115-F06B-4A98-BBE7-361B77C17C15}"/>
              </a:ext>
            </a:extLst>
          </p:cNvPr>
          <p:cNvSpPr txBox="1"/>
          <p:nvPr/>
        </p:nvSpPr>
        <p:spPr>
          <a:xfrm>
            <a:off x="770364" y="4753645"/>
            <a:ext cx="5342008" cy="1997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  <a:latin typeface="Adobe Clean" panose="020B0503020404020204"/>
              </a:rPr>
              <a:t>Parceria entre o Tribunal de Justiça do Amazonas e as Prefeituras Municipais com o objetivo de criação, instalação e manutenção dos Centros Judiciários de Solução de Conflitos e de Cidadania – CEJUSCS, bem como apoio nas ações de disseminação da cultura conciliatória pelos meios autocompositivos. Reconhecimento dos municípios por meio do “Selo Mano da Justiça”.</a:t>
            </a:r>
          </a:p>
        </p:txBody>
      </p:sp>
      <p:grpSp>
        <p:nvGrpSpPr>
          <p:cNvPr id="136" name="Agrupar 135">
            <a:extLst>
              <a:ext uri="{FF2B5EF4-FFF2-40B4-BE49-F238E27FC236}">
                <a16:creationId xmlns:a16="http://schemas.microsoft.com/office/drawing/2014/main" id="{5AA123E6-70D8-480C-AFA7-B8A7738DC927}"/>
              </a:ext>
            </a:extLst>
          </p:cNvPr>
          <p:cNvGrpSpPr/>
          <p:nvPr/>
        </p:nvGrpSpPr>
        <p:grpSpPr>
          <a:xfrm>
            <a:off x="2125659" y="7079153"/>
            <a:ext cx="2713051" cy="353951"/>
            <a:chOff x="2200833" y="1176565"/>
            <a:chExt cx="1930442" cy="353951"/>
          </a:xfrm>
        </p:grpSpPr>
        <p:sp>
          <p:nvSpPr>
            <p:cNvPr id="137" name="Listra Diagonal 136">
              <a:extLst>
                <a:ext uri="{FF2B5EF4-FFF2-40B4-BE49-F238E27FC236}">
                  <a16:creationId xmlns:a16="http://schemas.microsoft.com/office/drawing/2014/main" id="{81826DD6-CAD4-41D2-BC6A-C8D595D68B02}"/>
                </a:ext>
              </a:extLst>
            </p:cNvPr>
            <p:cNvSpPr/>
            <p:nvPr/>
          </p:nvSpPr>
          <p:spPr>
            <a:xfrm rot="10960755">
              <a:off x="2234139" y="1397547"/>
              <a:ext cx="1812575" cy="132969"/>
            </a:xfrm>
            <a:prstGeom prst="diagStripe">
              <a:avLst/>
            </a:prstGeom>
            <a:solidFill>
              <a:srgbClr val="EF7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>
                <a:solidFill>
                  <a:schemeClr val="tx1"/>
                </a:solidFill>
                <a:latin typeface="Adobe Clean" panose="020B0503020404020204"/>
              </a:endParaRPr>
            </a:p>
          </p:txBody>
        </p:sp>
        <p:sp>
          <p:nvSpPr>
            <p:cNvPr id="138" name="CaixaDeTexto 137">
              <a:extLst>
                <a:ext uri="{FF2B5EF4-FFF2-40B4-BE49-F238E27FC236}">
                  <a16:creationId xmlns:a16="http://schemas.microsoft.com/office/drawing/2014/main" id="{DC441D98-7FE7-4BCC-BB2E-B542B76EE056}"/>
                </a:ext>
              </a:extLst>
            </p:cNvPr>
            <p:cNvSpPr txBox="1"/>
            <p:nvPr/>
          </p:nvSpPr>
          <p:spPr>
            <a:xfrm>
              <a:off x="2200833" y="1176565"/>
              <a:ext cx="19304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tabLst>
                  <a:tab pos="457200" algn="l"/>
                </a:tabLst>
              </a:pPr>
              <a:r>
                <a:rPr lang="pt-BR" sz="1600" dirty="0">
                  <a:solidFill>
                    <a:schemeClr val="bg2">
                      <a:lumMod val="50000"/>
                    </a:schemeClr>
                  </a:solidFill>
                  <a:latin typeface="Adobe Clean" panose="020B0503020404020204"/>
                  <a:ea typeface="Cambria" panose="02040503050406030204" pitchFamily="18" charset="0"/>
                  <a:cs typeface="Cambria" panose="02040503050406030204" pitchFamily="18" charset="0"/>
                </a:rPr>
                <a:t>3. Programa Batelão Cidadão</a:t>
              </a:r>
              <a:endParaRPr lang="pt-BR" sz="1600" dirty="0">
                <a:solidFill>
                  <a:schemeClr val="bg2">
                    <a:lumMod val="50000"/>
                  </a:schemeClr>
                </a:solidFill>
                <a:effectLst/>
                <a:latin typeface="Adobe Clean" panose="020B0503020404020204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</p:grpSp>
      <p:sp>
        <p:nvSpPr>
          <p:cNvPr id="139" name="CaixaDeTexto 138">
            <a:extLst>
              <a:ext uri="{FF2B5EF4-FFF2-40B4-BE49-F238E27FC236}">
                <a16:creationId xmlns:a16="http://schemas.microsoft.com/office/drawing/2014/main" id="{B6BC9138-FBF9-4D4E-B6DD-9DDB055650D6}"/>
              </a:ext>
            </a:extLst>
          </p:cNvPr>
          <p:cNvSpPr txBox="1"/>
          <p:nvPr/>
        </p:nvSpPr>
        <p:spPr>
          <a:xfrm>
            <a:off x="842875" y="7454564"/>
            <a:ext cx="5204365" cy="1396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  <a:latin typeface="Adobe Clean" panose="020B0503020404020204"/>
              </a:rPr>
              <a:t>Reúne os Projetos de caráter itinerante que promovem ações de atenção processual,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  <a:latin typeface="Adobe Clean" panose="020B0503020404020204"/>
              </a:rPr>
              <a:t>pré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  <a:latin typeface="Adobe Clean" panose="020B0503020404020204"/>
              </a:rPr>
              <a:t>-processual e de cidadania nas matérias de família, previdenciário, Juizados Especiais Cíveis e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  <a:latin typeface="Adobe Clean" panose="020B0503020404020204"/>
              </a:rPr>
              <a:t>TCO’s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  <a:latin typeface="Adobe Clean" panose="020B0503020404020204"/>
              </a:rPr>
              <a:t>, com incentivo à autocomposição de litígios e à pacificação social.</a:t>
            </a:r>
          </a:p>
        </p:txBody>
      </p:sp>
    </p:spTree>
    <p:extLst>
      <p:ext uri="{BB962C8B-B14F-4D97-AF65-F5344CB8AC3E}">
        <p14:creationId xmlns:p14="http://schemas.microsoft.com/office/powerpoint/2010/main" val="167045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26">
            <a:extLst>
              <a:ext uri="{FF2B5EF4-FFF2-40B4-BE49-F238E27FC236}">
                <a16:creationId xmlns:a16="http://schemas.microsoft.com/office/drawing/2014/main" id="{7738CB3C-D8D6-4F06-B7E9-EFE9C16C0EC8}"/>
              </a:ext>
            </a:extLst>
          </p:cNvPr>
          <p:cNvSpPr txBox="1"/>
          <p:nvPr/>
        </p:nvSpPr>
        <p:spPr>
          <a:xfrm>
            <a:off x="1261413" y="1321527"/>
            <a:ext cx="432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529194"/>
                </a:solidFill>
                <a:latin typeface="Adobe Clean" panose="020B0503020404020204" pitchFamily="34" charset="0"/>
              </a:rPr>
              <a:t>Projetos</a:t>
            </a:r>
            <a:endParaRPr lang="pt-BR" dirty="0">
              <a:solidFill>
                <a:srgbClr val="529194"/>
              </a:solidFill>
              <a:latin typeface="Adobe Clean" panose="020B0503020404020204" pitchFamily="34" charset="0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6F65F086-519C-4145-9FE9-430F4BD9DB20}"/>
              </a:ext>
            </a:extLst>
          </p:cNvPr>
          <p:cNvGrpSpPr/>
          <p:nvPr/>
        </p:nvGrpSpPr>
        <p:grpSpPr>
          <a:xfrm>
            <a:off x="722349" y="1941329"/>
            <a:ext cx="5428123" cy="7105614"/>
            <a:chOff x="722349" y="1628510"/>
            <a:chExt cx="5428123" cy="7105614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8843749F-0E24-453A-956B-CE4EF7DCAB18}"/>
                </a:ext>
              </a:extLst>
            </p:cNvPr>
            <p:cNvGrpSpPr/>
            <p:nvPr/>
          </p:nvGrpSpPr>
          <p:grpSpPr>
            <a:xfrm>
              <a:off x="909035" y="1628510"/>
              <a:ext cx="5214074" cy="1470186"/>
              <a:chOff x="909035" y="1895210"/>
              <a:chExt cx="5214074" cy="1470186"/>
            </a:xfrm>
          </p:grpSpPr>
          <p:grpSp>
            <p:nvGrpSpPr>
              <p:cNvPr id="33" name="Agrupar 32">
                <a:extLst>
                  <a:ext uri="{FF2B5EF4-FFF2-40B4-BE49-F238E27FC236}">
                    <a16:creationId xmlns:a16="http://schemas.microsoft.com/office/drawing/2014/main" id="{A55ED9C3-DDC9-4291-BB10-D9E0BA5D3E6D}"/>
                  </a:ext>
                </a:extLst>
              </p:cNvPr>
              <p:cNvGrpSpPr/>
              <p:nvPr/>
            </p:nvGrpSpPr>
            <p:grpSpPr>
              <a:xfrm>
                <a:off x="909035" y="1895210"/>
                <a:ext cx="1517610" cy="1470186"/>
                <a:chOff x="1087109" y="1142610"/>
                <a:chExt cx="2362111" cy="2424611"/>
              </a:xfrm>
            </p:grpSpPr>
            <p:sp>
              <p:nvSpPr>
                <p:cNvPr id="35" name="Lua 1">
                  <a:extLst>
                    <a:ext uri="{FF2B5EF4-FFF2-40B4-BE49-F238E27FC236}">
                      <a16:creationId xmlns:a16="http://schemas.microsoft.com/office/drawing/2014/main" id="{BB079C38-30C5-4F78-8EC3-4B390E7BC602}"/>
                    </a:ext>
                  </a:extLst>
                </p:cNvPr>
                <p:cNvSpPr/>
                <p:nvPr/>
              </p:nvSpPr>
              <p:spPr>
                <a:xfrm>
                  <a:off x="1087109" y="1186897"/>
                  <a:ext cx="322421" cy="2380324"/>
                </a:xfrm>
                <a:custGeom>
                  <a:avLst/>
                  <a:gdLst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84484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52400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40106 w 368968"/>
                    <a:gd name="connsiteY3" fmla="*/ 737937 h 1604210"/>
                    <a:gd name="connsiteX4" fmla="*/ 368968 w 368968"/>
                    <a:gd name="connsiteY4" fmla="*/ 1604210 h 1604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8968" h="1604210">
                      <a:moveTo>
                        <a:pt x="368968" y="1604210"/>
                      </a:moveTo>
                      <a:cubicBezTo>
                        <a:pt x="165193" y="1604210"/>
                        <a:pt x="0" y="1245095"/>
                        <a:pt x="0" y="802105"/>
                      </a:cubicBezTo>
                      <a:cubicBezTo>
                        <a:pt x="0" y="359115"/>
                        <a:pt x="165193" y="0"/>
                        <a:pt x="368968" y="0"/>
                      </a:cubicBezTo>
                      <a:cubicBezTo>
                        <a:pt x="252833" y="189351"/>
                        <a:pt x="40106" y="422351"/>
                        <a:pt x="40106" y="737937"/>
                      </a:cubicBezTo>
                      <a:cubicBezTo>
                        <a:pt x="40106" y="1053523"/>
                        <a:pt x="252833" y="1414859"/>
                        <a:pt x="368968" y="160421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400" dirty="0">
                    <a:latin typeface="Adobe Clean" panose="020B0503020404020204"/>
                  </a:endParaRPr>
                </a:p>
              </p:txBody>
            </p:sp>
            <p:sp>
              <p:nvSpPr>
                <p:cNvPr id="36" name="CaixaDeTexto 35">
                  <a:extLst>
                    <a:ext uri="{FF2B5EF4-FFF2-40B4-BE49-F238E27FC236}">
                      <a16:creationId xmlns:a16="http://schemas.microsoft.com/office/drawing/2014/main" id="{3367EE81-ED97-4B39-8B7A-03C6D4ABD36E}"/>
                    </a:ext>
                  </a:extLst>
                </p:cNvPr>
                <p:cNvSpPr txBox="1"/>
                <p:nvPr/>
              </p:nvSpPr>
              <p:spPr>
                <a:xfrm>
                  <a:off x="1197179" y="1142610"/>
                  <a:ext cx="2193553" cy="228411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0"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1. Projeto Puxirum: interiorização da Política de Autocomposição no Amazonas.</a:t>
                  </a:r>
                </a:p>
              </p:txBody>
            </p:sp>
            <p:sp>
              <p:nvSpPr>
                <p:cNvPr id="37" name="Lua 1">
                  <a:extLst>
                    <a:ext uri="{FF2B5EF4-FFF2-40B4-BE49-F238E27FC236}">
                      <a16:creationId xmlns:a16="http://schemas.microsoft.com/office/drawing/2014/main" id="{4B1ACC06-9AF3-41C0-8DFA-F6D1BF8D8DB7}"/>
                    </a:ext>
                  </a:extLst>
                </p:cNvPr>
                <p:cNvSpPr/>
                <p:nvPr/>
              </p:nvSpPr>
              <p:spPr>
                <a:xfrm rot="10800000">
                  <a:off x="3126799" y="1158218"/>
                  <a:ext cx="322421" cy="2380325"/>
                </a:xfrm>
                <a:custGeom>
                  <a:avLst/>
                  <a:gdLst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84484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52400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40106 w 368968"/>
                    <a:gd name="connsiteY3" fmla="*/ 737937 h 1604210"/>
                    <a:gd name="connsiteX4" fmla="*/ 368968 w 368968"/>
                    <a:gd name="connsiteY4" fmla="*/ 1604210 h 1604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8968" h="1604210">
                      <a:moveTo>
                        <a:pt x="368968" y="1604210"/>
                      </a:moveTo>
                      <a:cubicBezTo>
                        <a:pt x="165193" y="1604210"/>
                        <a:pt x="0" y="1245095"/>
                        <a:pt x="0" y="802105"/>
                      </a:cubicBezTo>
                      <a:cubicBezTo>
                        <a:pt x="0" y="359115"/>
                        <a:pt x="165193" y="0"/>
                        <a:pt x="368968" y="0"/>
                      </a:cubicBezTo>
                      <a:cubicBezTo>
                        <a:pt x="252833" y="189351"/>
                        <a:pt x="40106" y="422351"/>
                        <a:pt x="40106" y="737937"/>
                      </a:cubicBezTo>
                      <a:cubicBezTo>
                        <a:pt x="40106" y="1053523"/>
                        <a:pt x="252833" y="1414859"/>
                        <a:pt x="368968" y="160421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400" dirty="0">
                    <a:latin typeface="Adobe Clean" panose="020B0503020404020204"/>
                  </a:endParaRPr>
                </a:p>
              </p:txBody>
            </p:sp>
          </p:grpSp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2C0FAA8E-6457-4187-B979-33718F564616}"/>
                  </a:ext>
                </a:extLst>
              </p:cNvPr>
              <p:cNvSpPr txBox="1"/>
              <p:nvPr/>
            </p:nvSpPr>
            <p:spPr>
              <a:xfrm>
                <a:off x="2476750" y="1922274"/>
                <a:ext cx="3646359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400" dirty="0">
                    <a:solidFill>
                      <a:schemeClr val="bg2">
                        <a:lumMod val="50000"/>
                      </a:schemeClr>
                    </a:solidFill>
                    <a:latin typeface="Adobe Clean" panose="020B0503020404020204"/>
                  </a:rPr>
                  <a:t>O projeto tem por objetivo promover a interiorização da Política de Autocomposição por meio da criação e da instalação dos Centros Judiciários de Solução de Conflitos e Cidadania – CEJUSCS em todos os municípios do Estado do Amazonas pelo Design de Gestão Regional.</a:t>
                </a:r>
              </a:p>
            </p:txBody>
          </p:sp>
        </p:grp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CB91D874-3820-4C8F-A925-C541B6C382CE}"/>
                </a:ext>
              </a:extLst>
            </p:cNvPr>
            <p:cNvGrpSpPr/>
            <p:nvPr/>
          </p:nvGrpSpPr>
          <p:grpSpPr>
            <a:xfrm>
              <a:off x="937014" y="3315492"/>
              <a:ext cx="5186095" cy="1605592"/>
              <a:chOff x="937014" y="3734592"/>
              <a:chExt cx="5186095" cy="1605592"/>
            </a:xfrm>
          </p:grpSpPr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F8DA9C08-4BA5-4112-B39B-7BC5EE889C63}"/>
                  </a:ext>
                </a:extLst>
              </p:cNvPr>
              <p:cNvGrpSpPr/>
              <p:nvPr/>
            </p:nvGrpSpPr>
            <p:grpSpPr>
              <a:xfrm>
                <a:off x="937014" y="3739746"/>
                <a:ext cx="1535622" cy="1600438"/>
                <a:chOff x="1115087" y="889418"/>
                <a:chExt cx="1535622" cy="1600438"/>
              </a:xfrm>
            </p:grpSpPr>
            <p:sp>
              <p:nvSpPr>
                <p:cNvPr id="40" name="Lua 1">
                  <a:extLst>
                    <a:ext uri="{FF2B5EF4-FFF2-40B4-BE49-F238E27FC236}">
                      <a16:creationId xmlns:a16="http://schemas.microsoft.com/office/drawing/2014/main" id="{766862E6-7922-41AE-883F-6E6356FCD82A}"/>
                    </a:ext>
                  </a:extLst>
                </p:cNvPr>
                <p:cNvSpPr/>
                <p:nvPr/>
              </p:nvSpPr>
              <p:spPr>
                <a:xfrm>
                  <a:off x="1115087" y="941861"/>
                  <a:ext cx="266464" cy="1477992"/>
                </a:xfrm>
                <a:custGeom>
                  <a:avLst/>
                  <a:gdLst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84484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52400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40106 w 368968"/>
                    <a:gd name="connsiteY3" fmla="*/ 737937 h 1604210"/>
                    <a:gd name="connsiteX4" fmla="*/ 368968 w 368968"/>
                    <a:gd name="connsiteY4" fmla="*/ 1604210 h 1604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8968" h="1604210">
                      <a:moveTo>
                        <a:pt x="368968" y="1604210"/>
                      </a:moveTo>
                      <a:cubicBezTo>
                        <a:pt x="165193" y="1604210"/>
                        <a:pt x="0" y="1245095"/>
                        <a:pt x="0" y="802105"/>
                      </a:cubicBezTo>
                      <a:cubicBezTo>
                        <a:pt x="0" y="359115"/>
                        <a:pt x="165193" y="0"/>
                        <a:pt x="368968" y="0"/>
                      </a:cubicBezTo>
                      <a:cubicBezTo>
                        <a:pt x="252833" y="189351"/>
                        <a:pt x="40106" y="422351"/>
                        <a:pt x="40106" y="737937"/>
                      </a:cubicBezTo>
                      <a:cubicBezTo>
                        <a:pt x="40106" y="1053523"/>
                        <a:pt x="252833" y="1414859"/>
                        <a:pt x="368968" y="160421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400" dirty="0">
                    <a:latin typeface="Adobe Clean" panose="020B0503020404020204"/>
                  </a:endParaRPr>
                </a:p>
              </p:txBody>
            </p:sp>
            <p:sp>
              <p:nvSpPr>
                <p:cNvPr id="41" name="CaixaDeTexto 40">
                  <a:extLst>
                    <a:ext uri="{FF2B5EF4-FFF2-40B4-BE49-F238E27FC236}">
                      <a16:creationId xmlns:a16="http://schemas.microsoft.com/office/drawing/2014/main" id="{219CECBF-A32E-440A-96EB-32155151B04F}"/>
                    </a:ext>
                  </a:extLst>
                </p:cNvPr>
                <p:cNvSpPr txBox="1"/>
                <p:nvPr/>
              </p:nvSpPr>
              <p:spPr>
                <a:xfrm>
                  <a:off x="1165137" y="889418"/>
                  <a:ext cx="1485572" cy="160043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2. Projeto de Ação Previdenciária e Promoção de Cidadania no interior do Amazonas. </a:t>
                  </a:r>
                </a:p>
              </p:txBody>
            </p:sp>
            <p:sp>
              <p:nvSpPr>
                <p:cNvPr id="42" name="Lua 1">
                  <a:extLst>
                    <a:ext uri="{FF2B5EF4-FFF2-40B4-BE49-F238E27FC236}">
                      <a16:creationId xmlns:a16="http://schemas.microsoft.com/office/drawing/2014/main" id="{EBF03CEF-546F-4AF0-94DC-8F0318678776}"/>
                    </a:ext>
                  </a:extLst>
                </p:cNvPr>
                <p:cNvSpPr/>
                <p:nvPr/>
              </p:nvSpPr>
              <p:spPr>
                <a:xfrm rot="10800000">
                  <a:off x="2424346" y="946367"/>
                  <a:ext cx="220218" cy="1477992"/>
                </a:xfrm>
                <a:custGeom>
                  <a:avLst/>
                  <a:gdLst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84484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152400 w 368968"/>
                    <a:gd name="connsiteY3" fmla="*/ 802105 h 1604210"/>
                    <a:gd name="connsiteX4" fmla="*/ 368968 w 368968"/>
                    <a:gd name="connsiteY4" fmla="*/ 1604210 h 1604210"/>
                    <a:gd name="connsiteX0" fmla="*/ 368968 w 368968"/>
                    <a:gd name="connsiteY0" fmla="*/ 1604210 h 1604210"/>
                    <a:gd name="connsiteX1" fmla="*/ 0 w 368968"/>
                    <a:gd name="connsiteY1" fmla="*/ 802105 h 1604210"/>
                    <a:gd name="connsiteX2" fmla="*/ 368968 w 368968"/>
                    <a:gd name="connsiteY2" fmla="*/ 0 h 1604210"/>
                    <a:gd name="connsiteX3" fmla="*/ 40106 w 368968"/>
                    <a:gd name="connsiteY3" fmla="*/ 737937 h 1604210"/>
                    <a:gd name="connsiteX4" fmla="*/ 368968 w 368968"/>
                    <a:gd name="connsiteY4" fmla="*/ 1604210 h 1604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8968" h="1604210">
                      <a:moveTo>
                        <a:pt x="368968" y="1604210"/>
                      </a:moveTo>
                      <a:cubicBezTo>
                        <a:pt x="165193" y="1604210"/>
                        <a:pt x="0" y="1245095"/>
                        <a:pt x="0" y="802105"/>
                      </a:cubicBezTo>
                      <a:cubicBezTo>
                        <a:pt x="0" y="359115"/>
                        <a:pt x="165193" y="0"/>
                        <a:pt x="368968" y="0"/>
                      </a:cubicBezTo>
                      <a:cubicBezTo>
                        <a:pt x="252833" y="189351"/>
                        <a:pt x="40106" y="422351"/>
                        <a:pt x="40106" y="737937"/>
                      </a:cubicBezTo>
                      <a:cubicBezTo>
                        <a:pt x="40106" y="1053523"/>
                        <a:pt x="252833" y="1414859"/>
                        <a:pt x="368968" y="160421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400" dirty="0">
                    <a:latin typeface="Adobe Clean" panose="020B0503020404020204"/>
                  </a:endParaRPr>
                </a:p>
              </p:txBody>
            </p:sp>
          </p:grpSp>
          <p:sp>
            <p:nvSpPr>
              <p:cNvPr id="43" name="CaixaDeTexto 42">
                <a:extLst>
                  <a:ext uri="{FF2B5EF4-FFF2-40B4-BE49-F238E27FC236}">
                    <a16:creationId xmlns:a16="http://schemas.microsoft.com/office/drawing/2014/main" id="{CA93E453-F867-4C5B-A435-1FEC04BBFD77}"/>
                  </a:ext>
                </a:extLst>
              </p:cNvPr>
              <p:cNvSpPr txBox="1"/>
              <p:nvPr/>
            </p:nvSpPr>
            <p:spPr>
              <a:xfrm>
                <a:off x="2488315" y="3734592"/>
                <a:ext cx="3634794" cy="1600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400" dirty="0">
                    <a:solidFill>
                      <a:schemeClr val="bg2">
                        <a:lumMod val="50000"/>
                      </a:schemeClr>
                    </a:solidFill>
                    <a:latin typeface="Adobe Clean" panose="020B0503020404020204"/>
                  </a:rPr>
                  <a:t>O projeto objetiva ajustar ritos simplificados para as ações previdenciárias de modo a favorecer o exercício de uma jurisdição mais harmônica e colaborativa por meio da realização de pautas concentradas de audiências de conciliação nos setores processual e </a:t>
                </a:r>
                <a:r>
                  <a:rPr lang="pt-BR" sz="1400" dirty="0" err="1">
                    <a:solidFill>
                      <a:schemeClr val="bg2">
                        <a:lumMod val="50000"/>
                      </a:schemeClr>
                    </a:solidFill>
                    <a:latin typeface="Adobe Clean" panose="020B0503020404020204"/>
                  </a:rPr>
                  <a:t>pré</a:t>
                </a:r>
                <a:r>
                  <a:rPr lang="pt-BR" sz="1400" dirty="0">
                    <a:solidFill>
                      <a:schemeClr val="bg2">
                        <a:lumMod val="50000"/>
                      </a:schemeClr>
                    </a:solidFill>
                    <a:latin typeface="Adobe Clean" panose="020B0503020404020204"/>
                  </a:rPr>
                  <a:t>-processual.</a:t>
                </a: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E94B3EE-4E6B-4F9F-86DB-BC3E698A195E}"/>
                </a:ext>
              </a:extLst>
            </p:cNvPr>
            <p:cNvGrpSpPr/>
            <p:nvPr/>
          </p:nvGrpSpPr>
          <p:grpSpPr>
            <a:xfrm>
              <a:off x="941366" y="5095989"/>
              <a:ext cx="5209106" cy="1624560"/>
              <a:chOff x="941366" y="5515089"/>
              <a:chExt cx="5209106" cy="1624560"/>
            </a:xfrm>
          </p:grpSpPr>
          <p:grpSp>
            <p:nvGrpSpPr>
              <p:cNvPr id="3" name="Agrupar 2">
                <a:extLst>
                  <a:ext uri="{FF2B5EF4-FFF2-40B4-BE49-F238E27FC236}">
                    <a16:creationId xmlns:a16="http://schemas.microsoft.com/office/drawing/2014/main" id="{622DC593-33AC-4583-A58C-96DFD06D0EFF}"/>
                  </a:ext>
                </a:extLst>
              </p:cNvPr>
              <p:cNvGrpSpPr/>
              <p:nvPr/>
            </p:nvGrpSpPr>
            <p:grpSpPr>
              <a:xfrm>
                <a:off x="1013883" y="5515089"/>
                <a:ext cx="5136589" cy="1624560"/>
                <a:chOff x="1393464" y="1067955"/>
                <a:chExt cx="5136589" cy="1624560"/>
              </a:xfrm>
            </p:grpSpPr>
            <p:sp>
              <p:nvSpPr>
                <p:cNvPr id="48" name="CaixaDeTexto 47">
                  <a:extLst>
                    <a:ext uri="{FF2B5EF4-FFF2-40B4-BE49-F238E27FC236}">
                      <a16:creationId xmlns:a16="http://schemas.microsoft.com/office/drawing/2014/main" id="{82039AAF-9789-4912-93DC-102C535FEC08}"/>
                    </a:ext>
                  </a:extLst>
                </p:cNvPr>
                <p:cNvSpPr txBox="1"/>
                <p:nvPr/>
              </p:nvSpPr>
              <p:spPr>
                <a:xfrm>
                  <a:off x="1393464" y="1092077"/>
                  <a:ext cx="1485572" cy="160043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3. Projeto Meta 03: Famílias, Juizados Especiais, </a:t>
                  </a:r>
                  <a:r>
                    <a:rPr lang="pt-BR" sz="1400" dirty="0" err="1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TCO’s</a:t>
                  </a: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 e Cidadania Plena no Interior do Amazonas. </a:t>
                  </a:r>
                </a:p>
              </p:txBody>
            </p:sp>
            <p:sp>
              <p:nvSpPr>
                <p:cNvPr id="49" name="CaixaDeTexto 48">
                  <a:extLst>
                    <a:ext uri="{FF2B5EF4-FFF2-40B4-BE49-F238E27FC236}">
                      <a16:creationId xmlns:a16="http://schemas.microsoft.com/office/drawing/2014/main" id="{3D29E07A-9EAC-487A-AC19-1980E549FD2E}"/>
                    </a:ext>
                  </a:extLst>
                </p:cNvPr>
                <p:cNvSpPr txBox="1"/>
                <p:nvPr/>
              </p:nvSpPr>
              <p:spPr>
                <a:xfrm>
                  <a:off x="2879036" y="1067955"/>
                  <a:ext cx="3651017" cy="160043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latin typeface="Adobe Clean" panose="020B0503020404020204"/>
                    </a:rPr>
                    <a:t>O projeto tem por objetivo a promoção de audiências concentradas utilizando a linguagem e ferramentas da Mediação e da Conciliação em matérias de famílias, Juizados Especiais Cíveis e Termos Circunstanciados de Ocorrência (crimes de pequeno potencial ofensivo) nas Comarcas do interior do Amazonas. </a:t>
                  </a:r>
                </a:p>
              </p:txBody>
            </p:sp>
          </p:grpSp>
          <p:sp>
            <p:nvSpPr>
              <p:cNvPr id="50" name="Lua 1">
                <a:extLst>
                  <a:ext uri="{FF2B5EF4-FFF2-40B4-BE49-F238E27FC236}">
                    <a16:creationId xmlns:a16="http://schemas.microsoft.com/office/drawing/2014/main" id="{9CF12D95-8678-4721-8AD9-F90A22AFBC09}"/>
                  </a:ext>
                </a:extLst>
              </p:cNvPr>
              <p:cNvSpPr/>
              <p:nvPr/>
            </p:nvSpPr>
            <p:spPr>
              <a:xfrm rot="10800000">
                <a:off x="2276748" y="5586306"/>
                <a:ext cx="220218" cy="1477992"/>
              </a:xfrm>
              <a:custGeom>
                <a:avLst/>
                <a:gdLst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84484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52400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40106 w 368968"/>
                  <a:gd name="connsiteY3" fmla="*/ 737937 h 1604210"/>
                  <a:gd name="connsiteX4" fmla="*/ 368968 w 368968"/>
                  <a:gd name="connsiteY4" fmla="*/ 1604210 h 1604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968" h="1604210">
                    <a:moveTo>
                      <a:pt x="368968" y="1604210"/>
                    </a:moveTo>
                    <a:cubicBezTo>
                      <a:pt x="165193" y="1604210"/>
                      <a:pt x="0" y="1245095"/>
                      <a:pt x="0" y="802105"/>
                    </a:cubicBezTo>
                    <a:cubicBezTo>
                      <a:pt x="0" y="359115"/>
                      <a:pt x="165193" y="0"/>
                      <a:pt x="368968" y="0"/>
                    </a:cubicBezTo>
                    <a:cubicBezTo>
                      <a:pt x="252833" y="189351"/>
                      <a:pt x="40106" y="422351"/>
                      <a:pt x="40106" y="737937"/>
                    </a:cubicBezTo>
                    <a:cubicBezTo>
                      <a:pt x="40106" y="1053523"/>
                      <a:pt x="252833" y="1414859"/>
                      <a:pt x="368968" y="160421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>
                  <a:latin typeface="Adobe Clean" panose="020B0503020404020204"/>
                </a:endParaRPr>
              </a:p>
            </p:txBody>
          </p:sp>
          <p:sp>
            <p:nvSpPr>
              <p:cNvPr id="51" name="Lua 1">
                <a:extLst>
                  <a:ext uri="{FF2B5EF4-FFF2-40B4-BE49-F238E27FC236}">
                    <a16:creationId xmlns:a16="http://schemas.microsoft.com/office/drawing/2014/main" id="{DC0A0622-6B01-4606-9231-BCFB1FA2A77C}"/>
                  </a:ext>
                </a:extLst>
              </p:cNvPr>
              <p:cNvSpPr/>
              <p:nvPr/>
            </p:nvSpPr>
            <p:spPr>
              <a:xfrm>
                <a:off x="941366" y="5581804"/>
                <a:ext cx="266464" cy="1477992"/>
              </a:xfrm>
              <a:custGeom>
                <a:avLst/>
                <a:gdLst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84484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52400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40106 w 368968"/>
                  <a:gd name="connsiteY3" fmla="*/ 737937 h 1604210"/>
                  <a:gd name="connsiteX4" fmla="*/ 368968 w 368968"/>
                  <a:gd name="connsiteY4" fmla="*/ 1604210 h 1604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968" h="1604210">
                    <a:moveTo>
                      <a:pt x="368968" y="1604210"/>
                    </a:moveTo>
                    <a:cubicBezTo>
                      <a:pt x="165193" y="1604210"/>
                      <a:pt x="0" y="1245095"/>
                      <a:pt x="0" y="802105"/>
                    </a:cubicBezTo>
                    <a:cubicBezTo>
                      <a:pt x="0" y="359115"/>
                      <a:pt x="165193" y="0"/>
                      <a:pt x="368968" y="0"/>
                    </a:cubicBezTo>
                    <a:cubicBezTo>
                      <a:pt x="252833" y="189351"/>
                      <a:pt x="40106" y="422351"/>
                      <a:pt x="40106" y="737937"/>
                    </a:cubicBezTo>
                    <a:cubicBezTo>
                      <a:pt x="40106" y="1053523"/>
                      <a:pt x="252833" y="1414859"/>
                      <a:pt x="368968" y="160421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>
                  <a:latin typeface="Adobe Clean" panose="020B0503020404020204"/>
                </a:endParaRPr>
              </a:p>
            </p:txBody>
          </p:sp>
        </p:grp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3BA91F94-AB75-4CA2-B9AC-11EB405BB592}"/>
                </a:ext>
              </a:extLst>
            </p:cNvPr>
            <p:cNvGrpSpPr/>
            <p:nvPr/>
          </p:nvGrpSpPr>
          <p:grpSpPr>
            <a:xfrm>
              <a:off x="722349" y="6918242"/>
              <a:ext cx="5428123" cy="1815882"/>
              <a:chOff x="722349" y="7127792"/>
              <a:chExt cx="5428123" cy="1815882"/>
            </a:xfrm>
          </p:grpSpPr>
          <p:grpSp>
            <p:nvGrpSpPr>
              <p:cNvPr id="4" name="Agrupar 3">
                <a:extLst>
                  <a:ext uri="{FF2B5EF4-FFF2-40B4-BE49-F238E27FC236}">
                    <a16:creationId xmlns:a16="http://schemas.microsoft.com/office/drawing/2014/main" id="{30213615-AB97-493A-B34B-27EB7C4CFD71}"/>
                  </a:ext>
                </a:extLst>
              </p:cNvPr>
              <p:cNvGrpSpPr/>
              <p:nvPr/>
            </p:nvGrpSpPr>
            <p:grpSpPr>
              <a:xfrm>
                <a:off x="722349" y="7127792"/>
                <a:ext cx="5428123" cy="1815882"/>
                <a:chOff x="1234710" y="4462273"/>
                <a:chExt cx="5428123" cy="1815882"/>
              </a:xfrm>
            </p:grpSpPr>
            <p:sp>
              <p:nvSpPr>
                <p:cNvPr id="54" name="CaixaDeTexto 53">
                  <a:extLst>
                    <a:ext uri="{FF2B5EF4-FFF2-40B4-BE49-F238E27FC236}">
                      <a16:creationId xmlns:a16="http://schemas.microsoft.com/office/drawing/2014/main" id="{B66BEE5C-0C8A-453D-91C4-4CB5F5EBD5E7}"/>
                    </a:ext>
                  </a:extLst>
                </p:cNvPr>
                <p:cNvSpPr txBox="1"/>
                <p:nvPr/>
              </p:nvSpPr>
              <p:spPr>
                <a:xfrm>
                  <a:off x="1234710" y="4836203"/>
                  <a:ext cx="2011425" cy="9541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4. Projeto </a:t>
                  </a:r>
                </a:p>
                <a:p>
                  <a:pPr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Casa </a:t>
                  </a:r>
                </a:p>
                <a:p>
                  <a:pPr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Sem </a:t>
                  </a:r>
                </a:p>
                <a:p>
                  <a:pPr algn="ctr">
                    <a:tabLst>
                      <a:tab pos="457200" algn="l"/>
                    </a:tabLst>
                  </a:pP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effectLst/>
                      <a:latin typeface="Adobe Clean" panose="020B0503020404020204"/>
                      <a:ea typeface="Cambria" panose="02040503050406030204" pitchFamily="18" charset="0"/>
                      <a:cs typeface="Cambria" panose="02040503050406030204" pitchFamily="18" charset="0"/>
                    </a:rPr>
                    <a:t>Paredes. </a:t>
                  </a:r>
                </a:p>
              </p:txBody>
            </p:sp>
            <p:sp>
              <p:nvSpPr>
                <p:cNvPr id="56" name="CaixaDeTexto 55">
                  <a:extLst>
                    <a:ext uri="{FF2B5EF4-FFF2-40B4-BE49-F238E27FC236}">
                      <a16:creationId xmlns:a16="http://schemas.microsoft.com/office/drawing/2014/main" id="{F89B5FEA-E72A-44F2-9276-204E5E985145}"/>
                    </a:ext>
                  </a:extLst>
                </p:cNvPr>
                <p:cNvSpPr txBox="1"/>
                <p:nvPr/>
              </p:nvSpPr>
              <p:spPr>
                <a:xfrm>
                  <a:off x="2939007" y="4462273"/>
                  <a:ext cx="3723826" cy="181588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latin typeface="Adobe Clean" panose="020B0503020404020204"/>
                    </a:rPr>
                    <a:t>O projeto objetiva implantação dos Centros Judiciários de Solução de Conflitos – CEJUSCS de demanda </a:t>
                  </a:r>
                  <a:r>
                    <a:rPr lang="pt-BR" sz="1400" dirty="0" err="1">
                      <a:solidFill>
                        <a:schemeClr val="bg2">
                          <a:lumMod val="50000"/>
                        </a:schemeClr>
                      </a:solidFill>
                      <a:latin typeface="Adobe Clean" panose="020B0503020404020204"/>
                    </a:rPr>
                    <a:t>pré</a:t>
                  </a:r>
                  <a:r>
                    <a:rPr lang="pt-BR" sz="1400" dirty="0">
                      <a:solidFill>
                        <a:schemeClr val="bg2">
                          <a:lumMod val="50000"/>
                        </a:schemeClr>
                      </a:solidFill>
                      <a:latin typeface="Adobe Clean" panose="020B0503020404020204"/>
                    </a:rPr>
                    <a:t>-processual, a partir da celebração de Acordo de Cooperação Técnica-ACT entre o Tribunal de Justiça do Amazonas e as Universidades/Faculdades com vistas à ampliação do acesso à justiça e promoção dos meios autocompositivos.</a:t>
                  </a:r>
                </a:p>
              </p:txBody>
            </p:sp>
          </p:grpSp>
          <p:sp>
            <p:nvSpPr>
              <p:cNvPr id="57" name="Lua 1">
                <a:extLst>
                  <a:ext uri="{FF2B5EF4-FFF2-40B4-BE49-F238E27FC236}">
                    <a16:creationId xmlns:a16="http://schemas.microsoft.com/office/drawing/2014/main" id="{158053E6-2C5F-476A-9532-39E3DC97BAD6}"/>
                  </a:ext>
                </a:extLst>
              </p:cNvPr>
              <p:cNvSpPr/>
              <p:nvPr/>
            </p:nvSpPr>
            <p:spPr>
              <a:xfrm>
                <a:off x="912791" y="7296304"/>
                <a:ext cx="266464" cy="1477992"/>
              </a:xfrm>
              <a:custGeom>
                <a:avLst/>
                <a:gdLst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84484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52400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40106 w 368968"/>
                  <a:gd name="connsiteY3" fmla="*/ 737937 h 1604210"/>
                  <a:gd name="connsiteX4" fmla="*/ 368968 w 368968"/>
                  <a:gd name="connsiteY4" fmla="*/ 1604210 h 1604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968" h="1604210">
                    <a:moveTo>
                      <a:pt x="368968" y="1604210"/>
                    </a:moveTo>
                    <a:cubicBezTo>
                      <a:pt x="165193" y="1604210"/>
                      <a:pt x="0" y="1245095"/>
                      <a:pt x="0" y="802105"/>
                    </a:cubicBezTo>
                    <a:cubicBezTo>
                      <a:pt x="0" y="359115"/>
                      <a:pt x="165193" y="0"/>
                      <a:pt x="368968" y="0"/>
                    </a:cubicBezTo>
                    <a:cubicBezTo>
                      <a:pt x="252833" y="189351"/>
                      <a:pt x="40106" y="422351"/>
                      <a:pt x="40106" y="737937"/>
                    </a:cubicBezTo>
                    <a:cubicBezTo>
                      <a:pt x="40106" y="1053523"/>
                      <a:pt x="252833" y="1414859"/>
                      <a:pt x="368968" y="160421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>
                  <a:latin typeface="Adobe Clean" panose="020B0503020404020204"/>
                </a:endParaRPr>
              </a:p>
            </p:txBody>
          </p:sp>
          <p:sp>
            <p:nvSpPr>
              <p:cNvPr id="59" name="Lua 1">
                <a:extLst>
                  <a:ext uri="{FF2B5EF4-FFF2-40B4-BE49-F238E27FC236}">
                    <a16:creationId xmlns:a16="http://schemas.microsoft.com/office/drawing/2014/main" id="{936DD97F-3E40-41A0-B40A-943228801CB8}"/>
                  </a:ext>
                </a:extLst>
              </p:cNvPr>
              <p:cNvSpPr/>
              <p:nvPr/>
            </p:nvSpPr>
            <p:spPr>
              <a:xfrm rot="10800000">
                <a:off x="2276748" y="7310331"/>
                <a:ext cx="220218" cy="1477992"/>
              </a:xfrm>
              <a:custGeom>
                <a:avLst/>
                <a:gdLst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84484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152400 w 368968"/>
                  <a:gd name="connsiteY3" fmla="*/ 802105 h 1604210"/>
                  <a:gd name="connsiteX4" fmla="*/ 368968 w 368968"/>
                  <a:gd name="connsiteY4" fmla="*/ 1604210 h 1604210"/>
                  <a:gd name="connsiteX0" fmla="*/ 368968 w 368968"/>
                  <a:gd name="connsiteY0" fmla="*/ 1604210 h 1604210"/>
                  <a:gd name="connsiteX1" fmla="*/ 0 w 368968"/>
                  <a:gd name="connsiteY1" fmla="*/ 802105 h 1604210"/>
                  <a:gd name="connsiteX2" fmla="*/ 368968 w 368968"/>
                  <a:gd name="connsiteY2" fmla="*/ 0 h 1604210"/>
                  <a:gd name="connsiteX3" fmla="*/ 40106 w 368968"/>
                  <a:gd name="connsiteY3" fmla="*/ 737937 h 1604210"/>
                  <a:gd name="connsiteX4" fmla="*/ 368968 w 368968"/>
                  <a:gd name="connsiteY4" fmla="*/ 1604210 h 1604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968" h="1604210">
                    <a:moveTo>
                      <a:pt x="368968" y="1604210"/>
                    </a:moveTo>
                    <a:cubicBezTo>
                      <a:pt x="165193" y="1604210"/>
                      <a:pt x="0" y="1245095"/>
                      <a:pt x="0" y="802105"/>
                    </a:cubicBezTo>
                    <a:cubicBezTo>
                      <a:pt x="0" y="359115"/>
                      <a:pt x="165193" y="0"/>
                      <a:pt x="368968" y="0"/>
                    </a:cubicBezTo>
                    <a:cubicBezTo>
                      <a:pt x="252833" y="189351"/>
                      <a:pt x="40106" y="422351"/>
                      <a:pt x="40106" y="737937"/>
                    </a:cubicBezTo>
                    <a:cubicBezTo>
                      <a:pt x="40106" y="1053523"/>
                      <a:pt x="252833" y="1414859"/>
                      <a:pt x="368968" y="160421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>
                  <a:latin typeface="Adobe Clean" panose="020B0503020404020204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3649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7645</TotalTime>
  <Words>404</Words>
  <Application>Microsoft Office PowerPoint</Application>
  <PresentationFormat>Papel A4 (210 x 297 mm)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Adobe Clean</vt:lpstr>
      <vt:lpstr>Arial</vt:lpstr>
      <vt:lpstr>Calibri</vt:lpstr>
      <vt:lpstr>Calibri Light</vt:lpstr>
      <vt:lpstr>Lato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Ruy França</dc:creator>
  <cp:lastModifiedBy>PATRICIA SOUZA</cp:lastModifiedBy>
  <cp:revision>753</cp:revision>
  <dcterms:created xsi:type="dcterms:W3CDTF">2017-05-22T19:13:15Z</dcterms:created>
  <dcterms:modified xsi:type="dcterms:W3CDTF">2022-01-27T12:33:57Z</dcterms:modified>
</cp:coreProperties>
</file>